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71" r:id="rId3"/>
    <p:sldId id="263" r:id="rId4"/>
    <p:sldId id="280" r:id="rId5"/>
    <p:sldId id="265" r:id="rId6"/>
    <p:sldId id="266" r:id="rId7"/>
    <p:sldId id="268" r:id="rId8"/>
    <p:sldId id="269" r:id="rId9"/>
    <p:sldId id="257" r:id="rId10"/>
    <p:sldId id="258" r:id="rId11"/>
    <p:sldId id="262" r:id="rId12"/>
    <p:sldId id="259" r:id="rId13"/>
    <p:sldId id="260" r:id="rId14"/>
    <p:sldId id="261" r:id="rId15"/>
    <p:sldId id="272" r:id="rId16"/>
    <p:sldId id="270" r:id="rId17"/>
    <p:sldId id="279" r:id="rId18"/>
    <p:sldId id="273" r:id="rId19"/>
    <p:sldId id="274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E0787-8D24-4A4C-BE11-A13A5B41AC22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D1FB7-E347-4445-AA85-16F7DB795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D1FB7-E347-4445-AA85-16F7DB7959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D1FB7-E347-4445-AA85-16F7DB79597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26E880-C5C9-4162-9047-BE4F1C61FDCA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3517F85-4EDD-4080-9260-EA4ACBC643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0"/>
            <a:ext cx="8001000" cy="396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4400" b="1" baseline="-25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34400" b="1" baseline="-250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38400" y="381000"/>
            <a:ext cx="3505200" cy="609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প্রথম শ্রেণির স্নেহ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http://images.businessweek.com/ss/06/12/1206_transfats/image/margar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371600"/>
            <a:ext cx="2819400" cy="3352800"/>
          </a:xfrm>
          <a:prstGeom prst="rect">
            <a:avLst/>
          </a:prstGeom>
          <a:noFill/>
        </p:spPr>
      </p:pic>
      <p:sp>
        <p:nvSpPr>
          <p:cNvPr id="7" name="Rounded Rectangle 6"/>
          <p:cNvSpPr/>
          <p:nvPr/>
        </p:nvSpPr>
        <p:spPr>
          <a:xfrm>
            <a:off x="3352800" y="5867400"/>
            <a:ext cx="4572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স্নেহের পরিমান 100%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8" descr="http://ts4.mm.bing.net/th?id=H.4644772023763823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71600"/>
            <a:ext cx="5638800" cy="33528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6477000" y="4876800"/>
            <a:ext cx="872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মাখন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52600" y="5257800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তেল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http://ts4.mm.bing.net/th?id=H.4598536713208087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990600"/>
            <a:ext cx="7772400" cy="4648200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3352800" y="5867400"/>
            <a:ext cx="4572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স্নেহের পরিমান 40%-60%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600" y="0"/>
            <a:ext cx="2514600" cy="838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দ্বিতীয় শ্রেণির স্নেহ</a:t>
            </a:r>
            <a:endParaRPr lang="en-US" sz="32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ts3.mm.bing.net/th?id=H.4790912577701958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905000"/>
            <a:ext cx="2590800" cy="3505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819400" y="304800"/>
            <a:ext cx="3733800" cy="6096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তৃতীয় শ্রেনির স্নেহ</a:t>
            </a:r>
            <a:endParaRPr lang="en-US" sz="4000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10" descr="http://ts2.mm.bing.net/th?id=H.4893751264804913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905000"/>
            <a:ext cx="3200400" cy="3505200"/>
          </a:xfrm>
          <a:prstGeom prst="rect">
            <a:avLst/>
          </a:prstGeom>
          <a:noFill/>
        </p:spPr>
      </p:pic>
      <p:pic>
        <p:nvPicPr>
          <p:cNvPr id="8" name="Picture 10" descr="http://ts3.mm.bing.net/th?id=H.4687859146164498&amp;pid=15.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05000"/>
            <a:ext cx="32766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533400"/>
            <a:ext cx="4038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দেহে স্নেহের  কাজ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1981200"/>
            <a:ext cx="58674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দেহে তাপ উৎপাদন ও কর্মশক্তি যোগান দেয়।</a:t>
            </a:r>
            <a:endParaRPr lang="en-US" sz="4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2895600"/>
            <a:ext cx="7315200" cy="457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 জাতীয়  পদার্থ দেহের পুষ্টি ও বৃদ্ধিতে সাহায্য করে।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3733800"/>
            <a:ext cx="4419599" cy="457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ভিটামিন শোষণে সাহায্য করে।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799" y="4572000"/>
            <a:ext cx="8839201" cy="457200"/>
          </a:xfrm>
          <a:prstGeom prst="round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ত্বকের মসৃণতা ও সজীবতা বজায় রাখে এবং চর্মরোগ প্রতিহত করে।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4200" y="381000"/>
            <a:ext cx="41148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দেহে শর্করার  পরিমাণ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124200"/>
            <a:ext cx="914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প্রাপ্ত বয়ষ্ক একজন ব্যক্তির খাদ্রে দৈনিক নূন্যতম ১৫ গ্রাম প্রাণিজ</a:t>
            </a:r>
            <a:r>
              <a:rPr lang="bn-BD" sz="2800" b="1" dirty="0" smtClean="0">
                <a:solidFill>
                  <a:schemeClr val="bg1"/>
                </a:solidFill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 ১০ গ্রাম উদ্ভিজ্জ স্নেহ থাকা প্রয়োজন।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057400"/>
            <a:ext cx="914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মানুষের দৈনিক ক্যালরি চাহিদার অন্তত </a:t>
            </a:r>
            <a:r>
              <a:rPr lang="bn-BD" sz="2000" b="1" dirty="0" smtClean="0">
                <a:solidFill>
                  <a:schemeClr val="bg1"/>
                </a:solidFill>
              </a:rPr>
              <a:t>১০-১৫%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স্নেহ খাদ্য থেকে গ্রহণ করা </a:t>
            </a:r>
            <a:r>
              <a:rPr lang="bn-BD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উচিৎ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267200"/>
            <a:ext cx="7620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 গ্রাম স্নেহ খাদ্য থেকে ৯.৩ কিলোক্যালরি  তাপশক্তি পাওয়া যাবে।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304800"/>
            <a:ext cx="457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অভাব জনিত রোগ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828800"/>
            <a:ext cx="8686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স্নেহের অভাবে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চর্মরোগ ,একজিমা ইত্যাদি দেখা দেয়।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28600" y="3124200"/>
            <a:ext cx="6781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ত্বক শুষ্ক ও খসখসে হয়ে সৌন্দর্ষ নষ্ট হয়।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28600" y="4343400"/>
            <a:ext cx="8610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স্নেহে দ্রবীভূত বিভিন্ন ভিটামিনের অভাব দেখা দেয়।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dia.lanecc.edu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2813" b="12813"/>
          <a:stretch>
            <a:fillRect/>
          </a:stretch>
        </p:blipFill>
        <p:spPr bwMode="auto">
          <a:xfrm>
            <a:off x="457200" y="1371600"/>
            <a:ext cx="8686800" cy="438912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200400" y="304800"/>
            <a:ext cx="4572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অভাব জনিত রোগ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0400" y="5867400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চর্মরোগ একজিমা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8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অতিরি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ক্ত চর্বি গ্রহনের কূফল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8" descr="http://www.health-fitness.com.au/images/diet-fat-exercise-health-fitness-nutrition-weight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524000"/>
            <a:ext cx="50292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1800" y="381000"/>
            <a:ext cx="3276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7432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১। দেহে স্নেহ জাতীয় খাদ্যের প্রয়োজনীয়তা কি?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09600" y="3544669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২। স্নেহ জাতীয় খাদ্যের অভাব জনিত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২টি রোগের নাম বল।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1800" y="685800"/>
            <a:ext cx="4114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971800"/>
            <a:ext cx="8839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অতিরিক্ত স্নেহ পদার্থের  প্রভাব দেহে জন্য ক্ষতিকর কেন? ব্যাখ্যা কর।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6200" y="3276600"/>
            <a:ext cx="3032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514601"/>
            <a:ext cx="5257800" cy="267765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FFFF00"/>
              </a:solidFill>
              <a:latin typeface="NikoshBAN"/>
              <a:cs typeface="Cordia New" pitchFamily="34" charset="-34"/>
            </a:endParaRPr>
          </a:p>
          <a:p>
            <a:pPr algn="ctr"/>
            <a:r>
              <a:rPr lang="en-US" sz="2800" b="1" dirty="0" smtClean="0">
                <a:latin typeface="NikoshBAN"/>
                <a:cs typeface="Cordia New" pitchFamily="34" charset="-34"/>
              </a:rPr>
              <a:t>মোঃ হেলাল উদ্দিন চৌধুরী</a:t>
            </a:r>
          </a:p>
          <a:p>
            <a:pPr algn="ctr"/>
            <a:r>
              <a:rPr lang="en-US" sz="2800" b="1" dirty="0" smtClean="0">
                <a:latin typeface="NikoshBAN"/>
                <a:cs typeface="Cordia New" pitchFamily="34" charset="-34"/>
              </a:rPr>
              <a:t>সহকারী প্রধান শিক্ষক</a:t>
            </a:r>
          </a:p>
          <a:p>
            <a:pPr algn="ctr"/>
            <a:r>
              <a:rPr lang="en-US" sz="2800" b="1" dirty="0" smtClean="0">
                <a:latin typeface="NikoshBAN"/>
                <a:cs typeface="Cordia New" pitchFamily="34" charset="-34"/>
              </a:rPr>
              <a:t>নিউ মডেল বহুমুখী উচ্চ বিদ্যালয় শুক্রাবাদ ঢাকা-১</a:t>
            </a:r>
            <a:r>
              <a:rPr lang="en-US" sz="2400" b="1" dirty="0" smtClean="0">
                <a:latin typeface="NikoshBAN"/>
                <a:cs typeface="Cordia New" pitchFamily="34" charset="-34"/>
              </a:rPr>
              <a:t>২০৭</a:t>
            </a:r>
          </a:p>
          <a:p>
            <a:pPr algn="ctr"/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743200" y="304800"/>
            <a:ext cx="3657600" cy="1371600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NikoshBAN"/>
              </a:rPr>
              <a:t>পরিচিতি</a:t>
            </a:r>
            <a:endParaRPr lang="en-US" sz="4400" dirty="0">
              <a:latin typeface="NikoshBAN"/>
            </a:endParaRPr>
          </a:p>
        </p:txBody>
      </p:sp>
      <p:pic>
        <p:nvPicPr>
          <p:cNvPr id="4" name="Picture 2" descr="Helaluddin Chowdhu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2286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fbcdn-sphotos-c-a.akamaihd.net/hphotos-ak-ash3/942184_340085722793572_298113786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533400" y="1371601"/>
            <a:ext cx="86106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সকলকে</a:t>
            </a:r>
            <a:r>
              <a:rPr lang="bn-BD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</a:p>
          <a:p>
            <a:r>
              <a:rPr lang="bn-BD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     </a:t>
            </a:r>
            <a:r>
              <a:rPr lang="bn-BD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আন্তরিক</a:t>
            </a:r>
            <a:r>
              <a:rPr lang="bn-BD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</a:p>
          <a:p>
            <a:r>
              <a:rPr lang="bn-BD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                             						শুভেচ্ছা                      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219203"/>
            <a:ext cx="45720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নবম-শ্রেণি</a:t>
            </a:r>
            <a:endParaRPr lang="en-US" sz="60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2743200"/>
            <a:ext cx="4953000" cy="83099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 –সাধারণ বিজ্ঞান</a:t>
            </a:r>
            <a:endParaRPr lang="en-US" sz="4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fbcdn-sphotos-d-a.akamaihd.net/hphotos-ak-ash3/559394_340084282793716_1447525925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240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54061" y="0"/>
            <a:ext cx="2996333" cy="1015663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প্রথম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অধ্যায়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67200" y="152400"/>
            <a:ext cx="4648200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উন্নততর জীবনধারা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07465" y="3352800"/>
            <a:ext cx="222048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b="1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8000" dirty="0"/>
          </a:p>
        </p:txBody>
      </p:sp>
      <p:sp>
        <p:nvSpPr>
          <p:cNvPr id="12" name="Oval 11"/>
          <p:cNvSpPr/>
          <p:nvPr/>
        </p:nvSpPr>
        <p:spPr>
          <a:xfrm>
            <a:off x="3581400" y="304800"/>
            <a:ext cx="2286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Oval 12"/>
          <p:cNvSpPr/>
          <p:nvPr/>
        </p:nvSpPr>
        <p:spPr>
          <a:xfrm flipV="1">
            <a:off x="3581400" y="685800"/>
            <a:ext cx="228600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images.businessweek.com/ss/06/12/1206_transfats/image/margar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066800"/>
            <a:ext cx="2400300" cy="3124200"/>
          </a:xfrm>
          <a:prstGeom prst="rect">
            <a:avLst/>
          </a:prstGeom>
          <a:noFill/>
        </p:spPr>
      </p:pic>
      <p:pic>
        <p:nvPicPr>
          <p:cNvPr id="4" name="Picture 10" descr="http://ts2.mm.bing.net/th?id=H.4893751264804913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143000"/>
            <a:ext cx="2590800" cy="3124200"/>
          </a:xfrm>
          <a:prstGeom prst="rect">
            <a:avLst/>
          </a:prstGeom>
          <a:noFill/>
        </p:spPr>
      </p:pic>
      <p:pic>
        <p:nvPicPr>
          <p:cNvPr id="5" name="Picture 4" descr="http://ts3.mm.bing.net/th?id=H.4790912577701958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143000"/>
            <a:ext cx="2590800" cy="29718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62000" y="4267200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মাছ</a:t>
            </a:r>
            <a:endParaRPr lang="en-US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3886200" y="4343400"/>
            <a:ext cx="872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মাখন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6934200" y="4495800"/>
            <a:ext cx="732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ডিম</a:t>
            </a:r>
            <a:endParaRPr lang="en-US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0" y="2286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নিচের ছবি গুলো লক্ষ্য কর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2800" y="57150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প্র</a:t>
            </a:r>
            <a:r>
              <a:rPr lang="bn-BD" sz="4400" dirty="0" smtClean="0"/>
              <a:t>াণিজ স্নেহ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4" descr="http://ts4.mm.bing.net/th?id=H.4598536713208087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990600"/>
            <a:ext cx="4343400" cy="4648200"/>
          </a:xfrm>
          <a:prstGeom prst="rect">
            <a:avLst/>
          </a:prstGeom>
          <a:noFill/>
        </p:spPr>
      </p:pic>
      <p:pic>
        <p:nvPicPr>
          <p:cNvPr id="8" name="Picture 8" descr="http://ts4.mm.bing.net/th?id=H.4644772023763823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3657600" cy="41148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752600" y="5257800"/>
            <a:ext cx="7553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তেল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486400" y="5410200"/>
            <a:ext cx="9364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বাদাম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447800" y="5934670"/>
            <a:ext cx="53443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উদ্ভিজ্জ 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স্নেহ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0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90600" y="15240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এই অধ্যায়ের পাঠ শেষে ছাত্র-ছাত্রীরা বলতে পারবে-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2286000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স্নেহ কী</a:t>
            </a:r>
            <a:r>
              <a:rPr lang="bn-BD" sz="3600" b="1" dirty="0" smtClean="0"/>
              <a:t>?</a:t>
            </a:r>
            <a:endParaRPr lang="en-US" sz="3600" b="1" dirty="0"/>
          </a:p>
        </p:txBody>
      </p:sp>
      <p:sp>
        <p:nvSpPr>
          <p:cNvPr id="10" name="Rectangle 9"/>
          <p:cNvSpPr/>
          <p:nvPr/>
        </p:nvSpPr>
        <p:spPr>
          <a:xfrm>
            <a:off x="1143000" y="3048000"/>
            <a:ext cx="27847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। স্নেহ উৎস কী ?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86317" y="3244334"/>
            <a:ext cx="771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দেহে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43000" y="3733800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দেহে স্নেহের কাজ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কী?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9200" y="4572000"/>
            <a:ext cx="50610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৪।</a:t>
            </a:r>
            <a:r>
              <a:rPr lang="bn-BD" sz="3600" dirty="0" smtClean="0"/>
              <a:t>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স্নেহের অভাব জনিত রোগ কী?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36061" y="457200"/>
            <a:ext cx="253306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228797" y="3244334"/>
            <a:ext cx="1188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স্নেহের স্নেহের 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90600" y="4419600"/>
            <a:ext cx="6019800" cy="457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উদ্ভিজ্জ উৎস: সয়াবিন,সরিষা,তিল ইত্যাদি।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38200" y="5029200"/>
            <a:ext cx="6705600" cy="9144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bn-BD" sz="32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প্রাণিজ উৎস: চর্বি,ঘি,ডালডা,ডিমের কুসুম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ইত্যাদি।</a:t>
            </a:r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219200" y="457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স্নেহ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কী? </a:t>
            </a:r>
            <a:endParaRPr lang="en-US" sz="4000" dirty="0"/>
          </a:p>
        </p:txBody>
      </p:sp>
      <p:sp>
        <p:nvSpPr>
          <p:cNvPr id="16" name="Rectangle 15"/>
          <p:cNvSpPr/>
          <p:nvPr/>
        </p:nvSpPr>
        <p:spPr>
          <a:xfrm>
            <a:off x="990600" y="1219200"/>
            <a:ext cx="7543800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স্নেহ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একটি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খাদ্য উপাদান। এটি  </a:t>
            </a:r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কার্বন, হাইড্রোজেন ও অক্সিজেন সমন্বয়ে গঠিত একটি যৌগ।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914400" y="3352800"/>
            <a:ext cx="609600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স্নেহের উৎস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উদ্ভিদ ও   প্রাণি।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66800" y="2514600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শর্করার উৎস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কী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/>
      <p:bldP spid="16" grpId="0" animBg="1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95400"/>
            <a:ext cx="6858000" cy="83099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 জাতীয় খাদ্য তিন প্রকার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1143000" y="2438400"/>
            <a:ext cx="3733800" cy="6858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প্রথম শ্রেণির স্নেহ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3581400"/>
            <a:ext cx="3810000" cy="68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দ্বিতীয় শ্রেণির স্নেহ</a:t>
            </a:r>
            <a:endParaRPr lang="en-US" sz="4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4572000"/>
            <a:ext cx="3962400" cy="6096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তৃতীয় শ্রেনির স্নেহ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0"/>
            <a:ext cx="6858000" cy="83099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স্নেহ জাতীয় খাদ্যের প্রকার ভেদ: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436</TotalTime>
  <Words>338</Words>
  <Application>Microsoft Office PowerPoint</Application>
  <PresentationFormat>On-screen Show (4:3)</PresentationFormat>
  <Paragraphs>79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50</cp:revision>
  <dcterms:created xsi:type="dcterms:W3CDTF">2013-11-28T01:23:43Z</dcterms:created>
  <dcterms:modified xsi:type="dcterms:W3CDTF">2014-01-21T01:29:55Z</dcterms:modified>
</cp:coreProperties>
</file>